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6"/>
  </p:notesMasterIdLst>
  <p:sldIdLst>
    <p:sldId id="322" r:id="rId2"/>
    <p:sldId id="321" r:id="rId3"/>
    <p:sldId id="323" r:id="rId4"/>
    <p:sldId id="319" r:id="rId5"/>
    <p:sldId id="320" r:id="rId6"/>
    <p:sldId id="324" r:id="rId7"/>
    <p:sldId id="318" r:id="rId8"/>
    <p:sldId id="256" r:id="rId9"/>
    <p:sldId id="293" r:id="rId10"/>
    <p:sldId id="306" r:id="rId11"/>
    <p:sldId id="309" r:id="rId12"/>
    <p:sldId id="305" r:id="rId13"/>
    <p:sldId id="308" r:id="rId14"/>
    <p:sldId id="316" r:id="rId15"/>
    <p:sldId id="307" r:id="rId16"/>
    <p:sldId id="310" r:id="rId17"/>
    <p:sldId id="313" r:id="rId18"/>
    <p:sldId id="314" r:id="rId19"/>
    <p:sldId id="315" r:id="rId20"/>
    <p:sldId id="312" r:id="rId21"/>
    <p:sldId id="311" r:id="rId22"/>
    <p:sldId id="300" r:id="rId23"/>
    <p:sldId id="291" r:id="rId24"/>
    <p:sldId id="294" r:id="rId25"/>
    <p:sldId id="290" r:id="rId26"/>
    <p:sldId id="303" r:id="rId27"/>
    <p:sldId id="297" r:id="rId28"/>
    <p:sldId id="298" r:id="rId29"/>
    <p:sldId id="292" r:id="rId30"/>
    <p:sldId id="304" r:id="rId31"/>
    <p:sldId id="284" r:id="rId32"/>
    <p:sldId id="274" r:id="rId33"/>
    <p:sldId id="283" r:id="rId34"/>
    <p:sldId id="317" r:id="rId35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E0000"/>
    <a:srgbClr val="000066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4" d="100"/>
          <a:sy n="64" d="100"/>
        </p:scale>
        <p:origin x="-696" y="-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14C1DA-144B-48AE-B435-DE57C5808218}" type="datetimeFigureOut">
              <a:rPr lang="ru-RU" smtClean="0"/>
              <a:pPr/>
              <a:t>22.05.2015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F5B152-5144-41E1-ADB7-F4CDAC5232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1470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4C48A5-1290-4930-BA57-FB47A6291B03}" type="slidenum">
              <a:rPr lang="en-US" altLang="ru-RU"/>
              <a:pPr/>
              <a:t>26</a:t>
            </a:fld>
            <a:endParaRPr lang="en-US" altLang="ru-RU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ru-RU"/>
              <a:t>Content Layouts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00DE0-4450-4CE5-891A-294FED2F441F}" type="datetimeFigureOut">
              <a:rPr lang="uk-UA" smtClean="0"/>
              <a:pPr/>
              <a:t>22.05.2015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527D8-7D85-4EC2-9B32-67EF457453E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00DE0-4450-4CE5-891A-294FED2F441F}" type="datetimeFigureOut">
              <a:rPr lang="uk-UA" smtClean="0"/>
              <a:pPr/>
              <a:t>22.05.2015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527D8-7D85-4EC2-9B32-67EF457453E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00DE0-4450-4CE5-891A-294FED2F441F}" type="datetimeFigureOut">
              <a:rPr lang="uk-UA" smtClean="0"/>
              <a:pPr/>
              <a:t>22.05.2015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527D8-7D85-4EC2-9B32-67EF457453E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00DE0-4450-4CE5-891A-294FED2F441F}" type="datetimeFigureOut">
              <a:rPr lang="uk-UA" smtClean="0"/>
              <a:pPr/>
              <a:t>22.05.2015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527D8-7D85-4EC2-9B32-67EF457453E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00DE0-4450-4CE5-891A-294FED2F441F}" type="datetimeFigureOut">
              <a:rPr lang="uk-UA" smtClean="0"/>
              <a:pPr/>
              <a:t>22.05.2015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527D8-7D85-4EC2-9B32-67EF457453E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00DE0-4450-4CE5-891A-294FED2F441F}" type="datetimeFigureOut">
              <a:rPr lang="uk-UA" smtClean="0"/>
              <a:pPr/>
              <a:t>22.05.2015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527D8-7D85-4EC2-9B32-67EF457453E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00DE0-4450-4CE5-891A-294FED2F441F}" type="datetimeFigureOut">
              <a:rPr lang="uk-UA" smtClean="0"/>
              <a:pPr/>
              <a:t>22.05.2015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527D8-7D85-4EC2-9B32-67EF457453E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00DE0-4450-4CE5-891A-294FED2F441F}" type="datetimeFigureOut">
              <a:rPr lang="uk-UA" smtClean="0"/>
              <a:pPr/>
              <a:t>22.05.2015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527D8-7D85-4EC2-9B32-67EF457453E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00DE0-4450-4CE5-891A-294FED2F441F}" type="datetimeFigureOut">
              <a:rPr lang="uk-UA" smtClean="0"/>
              <a:pPr/>
              <a:t>22.05.2015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527D8-7D85-4EC2-9B32-67EF457453E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00DE0-4450-4CE5-891A-294FED2F441F}" type="datetimeFigureOut">
              <a:rPr lang="uk-UA" smtClean="0"/>
              <a:pPr/>
              <a:t>22.05.2015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527D8-7D85-4EC2-9B32-67EF457453E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00DE0-4450-4CE5-891A-294FED2F441F}" type="datetimeFigureOut">
              <a:rPr lang="uk-UA" smtClean="0"/>
              <a:pPr/>
              <a:t>22.05.2015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527D8-7D85-4EC2-9B32-67EF457453E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500DE0-4450-4CE5-891A-294FED2F441F}" type="datetimeFigureOut">
              <a:rPr lang="uk-UA" smtClean="0"/>
              <a:pPr/>
              <a:t>22.05.2015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0527D8-7D85-4EC2-9B32-67EF457453E4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20580446">
            <a:off x="85344" y="1849900"/>
            <a:ext cx="9340293" cy="2652326"/>
          </a:xfrm>
        </p:spPr>
        <p:txBody>
          <a:bodyPr>
            <a:noAutofit/>
          </a:bodyPr>
          <a:lstStyle/>
          <a:p>
            <a:r>
              <a:rPr lang="uk-UA" sz="5000" b="1" i="1" dirty="0" smtClean="0">
                <a:solidFill>
                  <a:srgbClr val="9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“ФЕСТИВАЛЬНА ВЕСНА ХМОУС– 2015”</a:t>
            </a:r>
            <a:endParaRPr lang="uk-UA" sz="5000" b="1" i="1" dirty="0">
              <a:solidFill>
                <a:srgbClr val="9E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27585" y="476672"/>
            <a:ext cx="7416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i="1" dirty="0" smtClean="0">
                <a:solidFill>
                  <a:srgbClr val="9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МІСЬКИЙ КОНКУРС КАБІНЕТІВ </a:t>
            </a:r>
          </a:p>
          <a:p>
            <a:pPr algn="ctr"/>
            <a:r>
              <a:rPr lang="uk-UA" sz="2400" b="1" i="1" dirty="0" smtClean="0">
                <a:solidFill>
                  <a:srgbClr val="9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УЧНІВСЬКОГО САМОВРЯДУВАННЯ</a:t>
            </a:r>
            <a:endParaRPr lang="ru-RU" sz="2400" b="1" i="1" dirty="0">
              <a:solidFill>
                <a:srgbClr val="9E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4098" name="Picture 2" descr="C:\Users\user\Desktop\Кабинеты\SAM_582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374"/>
          <a:stretch>
            <a:fillRect/>
          </a:stretch>
        </p:blipFill>
        <p:spPr bwMode="auto">
          <a:xfrm>
            <a:off x="1403648" y="1628800"/>
            <a:ext cx="6768752" cy="4431686"/>
          </a:xfrm>
          <a:prstGeom prst="round2DiagRect">
            <a:avLst/>
          </a:prstGeom>
          <a:noFill/>
          <a:ln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27585" y="476672"/>
            <a:ext cx="7416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i="1" dirty="0" smtClean="0">
                <a:solidFill>
                  <a:srgbClr val="9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МІСЬКИЙ КОНКУРС КАБІНЕТІВ </a:t>
            </a:r>
          </a:p>
          <a:p>
            <a:pPr algn="ctr"/>
            <a:r>
              <a:rPr lang="uk-UA" sz="2400" b="1" i="1" dirty="0" smtClean="0">
                <a:solidFill>
                  <a:srgbClr val="9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УЧНІВСЬКОГО САМОВРЯДУВАННЯ</a:t>
            </a:r>
            <a:endParaRPr lang="ru-RU" sz="2400" b="1" i="1" dirty="0">
              <a:solidFill>
                <a:srgbClr val="9E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3074" name="Picture 2" descr="C:\Users\user\Desktop\Кабинеты\SAM_576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80" y="1484784"/>
            <a:ext cx="5769157" cy="4326868"/>
          </a:xfrm>
          <a:prstGeom prst="round2DiagRect">
            <a:avLst/>
          </a:prstGeom>
          <a:noFill/>
          <a:ln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600"/>
          <a:stretch>
            <a:fillRect/>
          </a:stretch>
        </p:blipFill>
        <p:spPr bwMode="auto">
          <a:xfrm>
            <a:off x="1187624" y="1412776"/>
            <a:ext cx="6624736" cy="4650904"/>
          </a:xfrm>
          <a:prstGeom prst="round2Diag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827585" y="476672"/>
            <a:ext cx="7416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i="1" dirty="0" smtClean="0">
                <a:solidFill>
                  <a:srgbClr val="9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МІСЬКИЙ КОНКУРС КАБІНЕТІВ </a:t>
            </a:r>
          </a:p>
          <a:p>
            <a:pPr algn="ctr"/>
            <a:r>
              <a:rPr lang="uk-UA" sz="2400" b="1" i="1" dirty="0" smtClean="0">
                <a:solidFill>
                  <a:srgbClr val="9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УЧНІВСЬКОГО САМОВРЯДУВАННЯ</a:t>
            </a:r>
            <a:endParaRPr lang="ru-RU" sz="2400" b="1" i="1" dirty="0">
              <a:solidFill>
                <a:srgbClr val="9E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27585" y="476672"/>
            <a:ext cx="7416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i="1" dirty="0" smtClean="0">
                <a:solidFill>
                  <a:srgbClr val="9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МІСЬКИЙ КОНКУРС КАБІНЕТІВ </a:t>
            </a:r>
          </a:p>
          <a:p>
            <a:pPr algn="ctr"/>
            <a:r>
              <a:rPr lang="uk-UA" sz="2400" b="1" i="1" dirty="0" smtClean="0">
                <a:solidFill>
                  <a:srgbClr val="9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УЧНІВСЬКОГО САМОВРЯДУВАННЯ</a:t>
            </a:r>
            <a:endParaRPr lang="ru-RU" sz="2400" b="1" i="1" dirty="0">
              <a:solidFill>
                <a:srgbClr val="9E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5122" name="Picture 2" descr="C:\Users\user\Desktop\Кабинеты\SAM_582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1484784"/>
            <a:ext cx="6528725" cy="4896544"/>
          </a:xfrm>
          <a:prstGeom prst="round2DiagRect">
            <a:avLst/>
          </a:prstGeom>
          <a:noFill/>
          <a:ln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27585" y="476672"/>
            <a:ext cx="7416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i="1" dirty="0" smtClean="0">
                <a:solidFill>
                  <a:srgbClr val="9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МІСЬКИЙ КОНКУРС КАБІНЕТІВ </a:t>
            </a:r>
          </a:p>
          <a:p>
            <a:pPr algn="ctr"/>
            <a:r>
              <a:rPr lang="uk-UA" sz="2400" b="1" i="1" dirty="0" smtClean="0">
                <a:solidFill>
                  <a:srgbClr val="9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УЧНІВСЬКОГО САМОВРЯДУВАННЯ</a:t>
            </a:r>
            <a:endParaRPr lang="ru-RU" sz="2400" b="1" i="1" dirty="0">
              <a:solidFill>
                <a:srgbClr val="9E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752" y="1556792"/>
            <a:ext cx="4752528" cy="4840225"/>
          </a:xfrm>
          <a:prstGeom prst="round2Diag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27585" y="476672"/>
            <a:ext cx="7416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i="1" dirty="0" smtClean="0">
                <a:solidFill>
                  <a:srgbClr val="9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МІСЬКИЙ КОНКУРС КАБІНЕТІВ </a:t>
            </a:r>
          </a:p>
          <a:p>
            <a:pPr algn="ctr"/>
            <a:r>
              <a:rPr lang="uk-UA" sz="2400" b="1" i="1" dirty="0" smtClean="0">
                <a:solidFill>
                  <a:srgbClr val="9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УЧНІВСЬКОГО САМОВРЯДУВАННЯ</a:t>
            </a:r>
            <a:endParaRPr lang="ru-RU" sz="2400" b="1" i="1" dirty="0">
              <a:solidFill>
                <a:srgbClr val="9E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1412776"/>
            <a:ext cx="6393227" cy="4794920"/>
          </a:xfrm>
          <a:prstGeom prst="round2Diag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27585" y="476672"/>
            <a:ext cx="7416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i="1" dirty="0" smtClean="0">
                <a:solidFill>
                  <a:srgbClr val="9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МІСЬКИЙ КОНКУРС КАБІНЕТІВ </a:t>
            </a:r>
          </a:p>
          <a:p>
            <a:pPr algn="ctr"/>
            <a:r>
              <a:rPr lang="uk-UA" sz="2400" b="1" i="1" dirty="0" smtClean="0">
                <a:solidFill>
                  <a:srgbClr val="9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УЧНІВСЬКОГО САМОВРЯДУВАННЯ</a:t>
            </a:r>
            <a:endParaRPr lang="ru-RU" sz="2400" b="1" i="1" dirty="0">
              <a:solidFill>
                <a:srgbClr val="9E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9620" y="1340768"/>
            <a:ext cx="6393226" cy="4794920"/>
          </a:xfrm>
          <a:prstGeom prst="round2Diag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27585" y="476672"/>
            <a:ext cx="7416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i="1" dirty="0" smtClean="0">
                <a:solidFill>
                  <a:srgbClr val="9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МІСЬКИЙ КОНКУРС КАБІНЕТІВ </a:t>
            </a:r>
          </a:p>
          <a:p>
            <a:pPr algn="ctr"/>
            <a:r>
              <a:rPr lang="uk-UA" sz="2400" b="1" i="1" dirty="0" smtClean="0">
                <a:solidFill>
                  <a:srgbClr val="9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УЧНІВСЬКОГО САМОВРЯДУВАННЯ</a:t>
            </a:r>
            <a:endParaRPr lang="ru-RU" sz="2400" b="1" i="1" dirty="0">
              <a:solidFill>
                <a:srgbClr val="9E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1628800"/>
            <a:ext cx="6201206" cy="4650904"/>
          </a:xfrm>
          <a:prstGeom prst="round2Diag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27585" y="476672"/>
            <a:ext cx="7416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i="1" dirty="0" smtClean="0">
                <a:solidFill>
                  <a:srgbClr val="9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МІСЬКИЙ КОНКУРС КАБІНЕТІВ </a:t>
            </a:r>
          </a:p>
          <a:p>
            <a:pPr algn="ctr"/>
            <a:r>
              <a:rPr lang="uk-UA" sz="2400" b="1" i="1" dirty="0" smtClean="0">
                <a:solidFill>
                  <a:srgbClr val="9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УЧНІВСЬКОГО САМОВРЯДУВАННЯ</a:t>
            </a:r>
            <a:endParaRPr lang="ru-RU" sz="2400" b="1" i="1" dirty="0">
              <a:solidFill>
                <a:srgbClr val="9E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1509174"/>
            <a:ext cx="6264696" cy="4698522"/>
          </a:xfrm>
          <a:prstGeom prst="round2Diag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27585" y="476672"/>
            <a:ext cx="7416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i="1" dirty="0" smtClean="0">
                <a:solidFill>
                  <a:srgbClr val="9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МІСЬКИЙ КОНКУРС КАБІНЕТІВ </a:t>
            </a:r>
          </a:p>
          <a:p>
            <a:pPr algn="ctr"/>
            <a:r>
              <a:rPr lang="uk-UA" sz="2400" b="1" i="1" dirty="0" smtClean="0">
                <a:solidFill>
                  <a:srgbClr val="9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УЧНІВСЬКОГО САМОВРЯДУВАННЯ</a:t>
            </a:r>
            <a:endParaRPr lang="ru-RU" sz="2400" b="1" i="1" dirty="0">
              <a:solidFill>
                <a:srgbClr val="9E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55644" y="1340768"/>
            <a:ext cx="6585248" cy="4938936"/>
          </a:xfrm>
          <a:prstGeom prst="round2Diag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://www.kharkivosvita.net.ua/files/u1/FV_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836712"/>
            <a:ext cx="7698906" cy="5097519"/>
          </a:xfrm>
          <a:prstGeom prst="round2Diag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27585" y="476672"/>
            <a:ext cx="7416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i="1" dirty="0" smtClean="0">
                <a:solidFill>
                  <a:srgbClr val="9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МІСЬКИЙ КОНКУРС КАБІНЕТІВ </a:t>
            </a:r>
          </a:p>
          <a:p>
            <a:pPr algn="ctr"/>
            <a:r>
              <a:rPr lang="uk-UA" sz="2400" b="1" i="1" dirty="0" smtClean="0">
                <a:solidFill>
                  <a:srgbClr val="9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УЧНІВСЬКОГО САМОВРЯДУВАННЯ</a:t>
            </a:r>
            <a:endParaRPr lang="ru-RU" sz="2400" b="1" i="1" dirty="0">
              <a:solidFill>
                <a:srgbClr val="9E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1484784"/>
            <a:ext cx="6549752" cy="4912314"/>
          </a:xfrm>
          <a:prstGeom prst="round2Diag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27585" y="476672"/>
            <a:ext cx="7416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i="1" dirty="0" smtClean="0">
                <a:solidFill>
                  <a:srgbClr val="9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МІСЬКИЙ КОНКУРС КАБІНЕТІВ </a:t>
            </a:r>
          </a:p>
          <a:p>
            <a:pPr algn="ctr"/>
            <a:r>
              <a:rPr lang="uk-UA" sz="2400" b="1" i="1" dirty="0" smtClean="0">
                <a:solidFill>
                  <a:srgbClr val="9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УЧНІВСЬКОГО САМОВРЯДУВАННЯ</a:t>
            </a:r>
            <a:endParaRPr lang="ru-RU" sz="2400" b="1" i="1" dirty="0">
              <a:solidFill>
                <a:srgbClr val="9E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1484784"/>
            <a:ext cx="6345221" cy="4758916"/>
          </a:xfrm>
          <a:prstGeom prst="round2Diag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4" descr="C:\Documents and Settings\UserXP\Рабочий стол\100LGDSC\CAM00398.jpg"/>
          <p:cNvPicPr>
            <a:picLocks noGrp="1"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1628800"/>
            <a:ext cx="6449370" cy="4480560"/>
          </a:xfrm>
          <a:prstGeom prst="round2DiagRect">
            <a:avLst/>
          </a:prstGeom>
          <a:solidFill>
            <a:srgbClr val="FFFFFF">
              <a:shade val="85000"/>
            </a:srgbClr>
          </a:solidFill>
          <a:ln w="6350" cap="sq">
            <a:solidFill>
              <a:srgbClr val="C0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TextBox 2"/>
          <p:cNvSpPr txBox="1"/>
          <p:nvPr/>
        </p:nvSpPr>
        <p:spPr>
          <a:xfrm>
            <a:off x="827585" y="476672"/>
            <a:ext cx="7416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i="1" dirty="0" smtClean="0">
                <a:solidFill>
                  <a:srgbClr val="9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МІСЬКИЙ КОНКУРС КАБІНЕТІВ </a:t>
            </a:r>
          </a:p>
          <a:p>
            <a:pPr algn="ctr"/>
            <a:r>
              <a:rPr lang="uk-UA" sz="2400" b="1" i="1" dirty="0" smtClean="0">
                <a:solidFill>
                  <a:srgbClr val="9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УЧНІВСЬКОГО САМОВРЯДУВАННЯ</a:t>
            </a:r>
            <a:endParaRPr lang="ru-RU" sz="2400" b="1" i="1" dirty="0">
              <a:solidFill>
                <a:srgbClr val="9E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D:\Кабинеты\11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1484784"/>
            <a:ext cx="6330280" cy="4747710"/>
          </a:xfrm>
          <a:prstGeom prst="round2DiagRect">
            <a:avLst/>
          </a:prstGeom>
          <a:noFill/>
          <a:ln>
            <a:solidFill>
              <a:srgbClr val="C000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827585" y="476672"/>
            <a:ext cx="7416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i="1" dirty="0" smtClean="0">
                <a:solidFill>
                  <a:srgbClr val="9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МІСЬКИЙ КОНКУРС КАБІНЕТІВ </a:t>
            </a:r>
          </a:p>
          <a:p>
            <a:pPr algn="ctr"/>
            <a:r>
              <a:rPr lang="uk-UA" sz="2400" b="1" i="1" dirty="0" smtClean="0">
                <a:solidFill>
                  <a:srgbClr val="9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УЧНІВСЬКОГО САМОВРЯДУВАННЯ</a:t>
            </a:r>
            <a:endParaRPr lang="ru-RU" sz="2400" b="1" i="1" dirty="0">
              <a:solidFill>
                <a:srgbClr val="9E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27585" y="476672"/>
            <a:ext cx="7416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i="1" dirty="0" smtClean="0">
                <a:solidFill>
                  <a:srgbClr val="9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МІСЬКИЙ КОНКУРС КАБІНЕТІВ </a:t>
            </a:r>
          </a:p>
          <a:p>
            <a:pPr algn="ctr"/>
            <a:r>
              <a:rPr lang="uk-UA" sz="2400" b="1" i="1" dirty="0" smtClean="0">
                <a:solidFill>
                  <a:srgbClr val="9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УЧНІВСЬКОГО САМОВРЯДУВАННЯ</a:t>
            </a:r>
            <a:endParaRPr lang="ru-RU" sz="2400" b="1" i="1" dirty="0">
              <a:solidFill>
                <a:srgbClr val="9E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67"/>
          <a:stretch>
            <a:fillRect/>
          </a:stretch>
        </p:blipFill>
        <p:spPr bwMode="auto">
          <a:xfrm>
            <a:off x="1043608" y="1412776"/>
            <a:ext cx="7200800" cy="4800533"/>
          </a:xfrm>
          <a:prstGeom prst="round2Diag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Кабинеты\114 11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1340768"/>
            <a:ext cx="6690320" cy="5017740"/>
          </a:xfrm>
          <a:prstGeom prst="round2DiagRect">
            <a:avLst/>
          </a:prstGeom>
          <a:noFill/>
          <a:ln>
            <a:solidFill>
              <a:srgbClr val="C000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899592" y="332656"/>
            <a:ext cx="7416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i="1" dirty="0" smtClean="0">
                <a:solidFill>
                  <a:srgbClr val="9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МІСЬКИЙ КОНКУРС КАБІНЕТІВ </a:t>
            </a:r>
          </a:p>
          <a:p>
            <a:pPr algn="ctr"/>
            <a:r>
              <a:rPr lang="uk-UA" sz="2400" b="1" i="1" dirty="0" smtClean="0">
                <a:solidFill>
                  <a:srgbClr val="9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УЧНІВСЬКОГО САМОВРЯДУВАННЯ</a:t>
            </a:r>
            <a:endParaRPr lang="ru-RU" sz="2400" b="1" i="1" dirty="0">
              <a:solidFill>
                <a:srgbClr val="9E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:\Конкурс-смотр\ен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158060">
            <a:off x="2384514" y="1320576"/>
            <a:ext cx="2130101" cy="3082140"/>
          </a:xfrm>
          <a:prstGeom prst="rect">
            <a:avLst/>
          </a:prstGeom>
          <a:ln>
            <a:solidFill>
              <a:srgbClr val="C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F:\Конкурс-смотр\нре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168555">
            <a:off x="844254" y="2726502"/>
            <a:ext cx="2151185" cy="3029359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F:\Конкурс-смотр\Безымянный (2)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745690">
            <a:off x="5455884" y="1321476"/>
            <a:ext cx="2165372" cy="3096344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F:\Конкурс-смотр\пе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808715">
            <a:off x="6735765" y="3130590"/>
            <a:ext cx="2103218" cy="2865788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55576" y="332656"/>
            <a:ext cx="7416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i="1" dirty="0" smtClean="0">
                <a:solidFill>
                  <a:srgbClr val="9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МІСЬКИЙ КОНКУРС КАБІНЕТІВ </a:t>
            </a:r>
          </a:p>
          <a:p>
            <a:pPr algn="ctr"/>
            <a:r>
              <a:rPr lang="uk-UA" sz="2400" b="1" i="1" dirty="0" smtClean="0">
                <a:solidFill>
                  <a:srgbClr val="9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УЧНІВСЬКОГО САМОВРЯДУВАННЯ</a:t>
            </a:r>
            <a:endParaRPr lang="ru-RU" sz="2400" b="1" i="1" dirty="0">
              <a:solidFill>
                <a:srgbClr val="9E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8" name="Picture 6" descr="F:\Конкурс-смотр\еннг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936" y="3140968"/>
            <a:ext cx="1947608" cy="2767329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66194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1340768"/>
            <a:ext cx="6467872" cy="4850904"/>
          </a:xfrm>
          <a:prstGeom prst="round2Diag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827585" y="476672"/>
            <a:ext cx="7416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i="1" dirty="0" smtClean="0">
                <a:solidFill>
                  <a:srgbClr val="9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МІСЬКИЙ КОНКУРС КАБІНЕТІВ </a:t>
            </a:r>
          </a:p>
          <a:p>
            <a:pPr algn="ctr"/>
            <a:r>
              <a:rPr lang="uk-UA" sz="2400" b="1" i="1" dirty="0" smtClean="0">
                <a:solidFill>
                  <a:srgbClr val="9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УЧНІВСЬКОГО САМОВРЯДУВАННЯ</a:t>
            </a:r>
            <a:endParaRPr lang="ru-RU" sz="2400" b="1" i="1" dirty="0">
              <a:solidFill>
                <a:srgbClr val="9E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1700808"/>
            <a:ext cx="5988157" cy="4491118"/>
          </a:xfrm>
          <a:prstGeom prst="round2Diag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827585" y="476672"/>
            <a:ext cx="7416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i="1" dirty="0" smtClean="0">
                <a:solidFill>
                  <a:srgbClr val="9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МІСЬКИЙ КОНКУРС КАБІНЕТІВ </a:t>
            </a:r>
          </a:p>
          <a:p>
            <a:pPr algn="ctr"/>
            <a:r>
              <a:rPr lang="uk-UA" sz="2400" b="1" i="1" dirty="0" smtClean="0">
                <a:solidFill>
                  <a:srgbClr val="9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УЧНІВСЬКОГО САМОВРЯДУВАННЯ</a:t>
            </a:r>
            <a:endParaRPr lang="ru-RU" sz="2400" b="1" i="1" dirty="0">
              <a:solidFill>
                <a:srgbClr val="9E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Кабинеты\Жюри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688" y="1412776"/>
            <a:ext cx="5999634" cy="4770455"/>
          </a:xfrm>
          <a:prstGeom prst="round2DiagRect">
            <a:avLst/>
          </a:prstGeom>
          <a:noFill/>
          <a:ln>
            <a:solidFill>
              <a:srgbClr val="C000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827585" y="476672"/>
            <a:ext cx="7416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i="1" dirty="0" smtClean="0">
                <a:solidFill>
                  <a:srgbClr val="9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МІСЬКИЙ КОНКУРС КАБІНЕТІВ </a:t>
            </a:r>
          </a:p>
          <a:p>
            <a:pPr algn="ctr"/>
            <a:r>
              <a:rPr lang="uk-UA" sz="2400" b="1" i="1" dirty="0" smtClean="0">
                <a:solidFill>
                  <a:srgbClr val="9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УЧНІВСЬКОГО САМОВРЯДУВАННЯ</a:t>
            </a:r>
            <a:endParaRPr lang="ru-RU" sz="2400" b="1" i="1" dirty="0">
              <a:solidFill>
                <a:srgbClr val="9E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://ruoord.kharkivosvita.net.ua/2015/08-15/m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8532948" cy="4550906"/>
          </a:xfrm>
          <a:prstGeom prst="round2Diag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1928802"/>
            <a:ext cx="7851648" cy="2652326"/>
          </a:xfrm>
        </p:spPr>
        <p:txBody>
          <a:bodyPr>
            <a:noAutofit/>
          </a:bodyPr>
          <a:lstStyle/>
          <a:p>
            <a:r>
              <a:rPr lang="uk-UA" sz="2700" b="1" i="1" dirty="0" smtClean="0">
                <a:solidFill>
                  <a:srgbClr val="9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НАГОРОДЖЕННЯ ПЕРЕМОЖЦІВ МІСЬКОГО КОНКУРСУ-ОГЛЯДУ</a:t>
            </a:r>
            <a:br>
              <a:rPr lang="uk-UA" sz="2700" b="1" i="1" dirty="0" smtClean="0">
                <a:solidFill>
                  <a:srgbClr val="9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lang="uk-UA" sz="2700" b="1" i="1" dirty="0" smtClean="0">
                <a:solidFill>
                  <a:srgbClr val="9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НА КРАЩИЙ КАБІНЕТ </a:t>
            </a:r>
            <a:br>
              <a:rPr lang="uk-UA" sz="2700" b="1" i="1" dirty="0" smtClean="0">
                <a:solidFill>
                  <a:srgbClr val="9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lang="uk-UA" sz="2700" b="1" i="1" dirty="0" smtClean="0">
                <a:solidFill>
                  <a:srgbClr val="9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УЧНІВСЬКОГО САМОВРЯДУВАННЯ</a:t>
            </a:r>
            <a:endParaRPr lang="uk-UA" sz="2700" b="1" i="1" dirty="0">
              <a:solidFill>
                <a:srgbClr val="9E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908720"/>
            <a:ext cx="8229600" cy="1143000"/>
          </a:xfrm>
        </p:spPr>
        <p:txBody>
          <a:bodyPr>
            <a:noAutofit/>
          </a:bodyPr>
          <a:lstStyle/>
          <a:p>
            <a:r>
              <a:rPr lang="ru-RU" sz="2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ПЕРЕМОЖЦІ В НОМІНАЦІЇ «СТВОРЕННЯ ОПТИМАЛЬНИХ УМОВ ДІЯЛЬНОСТІ ЛІДЕРІВ УЧНІВСЬКОГО САМОВРЯДУВАННЯ»</a:t>
            </a:r>
            <a:endParaRPr lang="uk-UA" sz="22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492896"/>
            <a:ext cx="8640960" cy="3103236"/>
          </a:xfrm>
        </p:spPr>
        <p:txBody>
          <a:bodyPr>
            <a:normAutofit fontScale="92500"/>
          </a:bodyPr>
          <a:lstStyle/>
          <a:p>
            <a:pPr algn="ctr">
              <a:lnSpc>
                <a:spcPct val="150000"/>
              </a:lnSpc>
              <a:buFont typeface="Wingdings" pitchFamily="2" charset="2"/>
              <a:buChar char="ü"/>
            </a:pPr>
            <a:r>
              <a:rPr lang="uk-UA" sz="19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ЗАГАЛЬНООСВІТНЯ ШКОЛА № 153  ЖОВТНЕВОГО РАЙОНУ,</a:t>
            </a:r>
          </a:p>
          <a:p>
            <a:pPr algn="ctr">
              <a:lnSpc>
                <a:spcPct val="150000"/>
              </a:lnSpc>
              <a:buFont typeface="Wingdings" pitchFamily="2" charset="2"/>
              <a:buChar char="ü"/>
            </a:pPr>
            <a:r>
              <a:rPr lang="uk-UA" sz="19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ЗАГАЛЬНООСВІТНЯ ШКОЛА № 28 ЖОВТНЕВОГО РАЙОНУ,</a:t>
            </a:r>
          </a:p>
          <a:p>
            <a:pPr algn="ctr">
              <a:lnSpc>
                <a:spcPct val="150000"/>
              </a:lnSpc>
              <a:buFont typeface="Wingdings" pitchFamily="2" charset="2"/>
              <a:buChar char="ü"/>
            </a:pPr>
            <a:r>
              <a:rPr lang="uk-UA" sz="19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ЗАГАЛЬНООСВІТНЯ ШКОЛА № 52 КИЇВСЬКОГО РАЙОНУ,</a:t>
            </a:r>
          </a:p>
          <a:p>
            <a:pPr algn="ctr">
              <a:lnSpc>
                <a:spcPct val="150000"/>
              </a:lnSpc>
              <a:buFont typeface="Wingdings" pitchFamily="2" charset="2"/>
              <a:buChar char="ü"/>
            </a:pPr>
            <a:r>
              <a:rPr lang="uk-UA" sz="19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СПЕЦІАЛІЗОВАНА ШКОЛА № 75 ОРДЖОНІКІДЗЕВСЬКОГО РАЙОНУ,</a:t>
            </a:r>
          </a:p>
          <a:p>
            <a:pPr algn="ctr">
              <a:lnSpc>
                <a:spcPct val="150000"/>
              </a:lnSpc>
              <a:buFont typeface="Wingdings" pitchFamily="2" charset="2"/>
              <a:buChar char="ü"/>
            </a:pPr>
            <a:r>
              <a:rPr lang="uk-UA" sz="19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ЦЕНТР ДИТЯЧОЇ ТА ЮНАЦЬКОЇ ТВОРЧОСТІ № 6 </a:t>
            </a:r>
          </a:p>
          <a:p>
            <a:pPr algn="ctr">
              <a:lnSpc>
                <a:spcPct val="150000"/>
              </a:lnSpc>
              <a:buNone/>
            </a:pPr>
            <a:r>
              <a:rPr lang="uk-UA" sz="19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ФРУНЗЕНСЬКОГО РАЙОНУ</a:t>
            </a:r>
            <a:endParaRPr lang="ru-RU" sz="1900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algn="ctr">
              <a:buFont typeface="Wingdings" pitchFamily="2" charset="2"/>
              <a:buChar char="ü"/>
            </a:pPr>
            <a:endParaRPr lang="ru-RU" sz="1900" i="1" dirty="0" err="1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endParaRPr lang="ru-RU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endParaRPr lang="ru-RU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endParaRPr lang="uk-UA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548680"/>
            <a:ext cx="7848872" cy="2079104"/>
          </a:xfrm>
        </p:spPr>
        <p:txBody>
          <a:bodyPr>
            <a:normAutofit/>
          </a:bodyPr>
          <a:lstStyle/>
          <a:p>
            <a:pPr algn="ctr"/>
            <a:r>
              <a:rPr lang="ru-RU" sz="2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ПЕРЕМОЖ</a:t>
            </a:r>
            <a:r>
              <a:rPr lang="uk-UA" sz="2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ЕЦЬ У</a:t>
            </a:r>
            <a:r>
              <a:rPr lang="ru-RU" sz="2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НОМІНАЦІЇ </a:t>
            </a:r>
            <a:br>
              <a:rPr lang="ru-RU" sz="2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lang="ru-RU" sz="2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«СТВОРЕННЯ ОПТИМАЛЬНИХ УМОВ ДІЯЛЬНОСТІ МАЙБУТНІХ ЛІДЕРІВ УЧНІВСЬКОГО САМОВРЯДУВАННЯ»</a:t>
            </a:r>
            <a:endParaRPr lang="uk-UA" sz="22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5373216"/>
            <a:ext cx="7560840" cy="79208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uk-UA" sz="24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ХАРКІВСЬКА ЗАГАЛЬНООСВІТНЯ ШКОЛА № 176 ДЗЕРЖИНСЬКОГО РАЙОНУ</a:t>
            </a:r>
            <a:endParaRPr lang="ru-RU" sz="2400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endParaRPr lang="ru-RU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endParaRPr lang="ru-RU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endParaRPr lang="uk-UA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11" descr="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7864" y="2492896"/>
            <a:ext cx="2452043" cy="2741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>
            <a:normAutofit/>
          </a:bodyPr>
          <a:lstStyle/>
          <a:p>
            <a:r>
              <a:rPr lang="ru-RU" sz="2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ПЕРЕМОЖЦ</a:t>
            </a:r>
            <a:r>
              <a:rPr lang="uk-UA" sz="2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І МІСЬКОГО КОНКУРСУ КАБІНЕТІВ УЧНІВСЬКОГО САМОВРЯДУВАННЯ</a:t>
            </a:r>
            <a:endParaRPr lang="uk-UA" sz="22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143116"/>
            <a:ext cx="8892480" cy="4389120"/>
          </a:xfrm>
        </p:spPr>
        <p:txBody>
          <a:bodyPr>
            <a:normAutofit/>
          </a:bodyPr>
          <a:lstStyle/>
          <a:p>
            <a:pPr algn="ctr">
              <a:spcBef>
                <a:spcPct val="0"/>
              </a:spcBef>
              <a:buNone/>
            </a:pPr>
            <a:r>
              <a:rPr lang="ru-RU" sz="2200" b="1" i="1" u="sng" dirty="0" smtClean="0">
                <a:solidFill>
                  <a:srgbClr val="C00000"/>
                </a:solidFill>
                <a:latin typeface="Georgia" pitchFamily="18" charset="0"/>
                <a:ea typeface="+mj-ea"/>
                <a:cs typeface="+mj-cs"/>
              </a:rPr>
              <a:t>І </a:t>
            </a:r>
            <a:r>
              <a:rPr lang="ru-RU" sz="2200" b="1" i="1" u="sng" dirty="0" err="1" smtClean="0">
                <a:solidFill>
                  <a:srgbClr val="C00000"/>
                </a:solidFill>
                <a:latin typeface="Georgia" pitchFamily="18" charset="0"/>
                <a:ea typeface="+mj-ea"/>
                <a:cs typeface="+mj-cs"/>
              </a:rPr>
              <a:t>місце</a:t>
            </a:r>
            <a:endParaRPr lang="ru-RU" sz="2200" b="1" i="1" u="sng" dirty="0" smtClean="0">
              <a:solidFill>
                <a:srgbClr val="C00000"/>
              </a:solidFill>
              <a:latin typeface="Georgia" pitchFamily="18" charset="0"/>
              <a:ea typeface="+mj-ea"/>
              <a:cs typeface="+mj-cs"/>
            </a:endParaRPr>
          </a:p>
          <a:p>
            <a:pPr algn="ctr">
              <a:buFont typeface="Wingdings" pitchFamily="2" charset="2"/>
              <a:buChar char="ü"/>
            </a:pPr>
            <a:r>
              <a:rPr lang="ru-RU" sz="18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СПЕЦІАЛІЗОВАНА ШКОЛА № 119 ОРДЖОНІКІДЗЕВСЬКОГО РАЙОНУ</a:t>
            </a:r>
          </a:p>
          <a:p>
            <a:pPr algn="ctr">
              <a:spcBef>
                <a:spcPct val="0"/>
              </a:spcBef>
              <a:buNone/>
            </a:pPr>
            <a:endParaRPr lang="ru-RU" sz="2200" b="1" i="1" u="sng" dirty="0" smtClean="0">
              <a:solidFill>
                <a:srgbClr val="C00000"/>
              </a:solidFill>
              <a:latin typeface="Georgia" pitchFamily="18" charset="0"/>
              <a:ea typeface="+mj-ea"/>
              <a:cs typeface="+mj-cs"/>
            </a:endParaRPr>
          </a:p>
          <a:p>
            <a:pPr algn="ctr">
              <a:spcBef>
                <a:spcPct val="0"/>
              </a:spcBef>
              <a:buNone/>
            </a:pPr>
            <a:r>
              <a:rPr lang="ru-RU" sz="2200" b="1" i="1" u="sng" dirty="0" smtClean="0">
                <a:solidFill>
                  <a:srgbClr val="C00000"/>
                </a:solidFill>
                <a:latin typeface="Georgia" pitchFamily="18" charset="0"/>
                <a:ea typeface="+mj-ea"/>
                <a:cs typeface="+mj-cs"/>
              </a:rPr>
              <a:t>ІІ </a:t>
            </a:r>
            <a:r>
              <a:rPr lang="ru-RU" sz="2200" b="1" i="1" u="sng" dirty="0" err="1" smtClean="0">
                <a:solidFill>
                  <a:srgbClr val="C00000"/>
                </a:solidFill>
                <a:latin typeface="Georgia" pitchFamily="18" charset="0"/>
                <a:ea typeface="+mj-ea"/>
                <a:cs typeface="+mj-cs"/>
              </a:rPr>
              <a:t>місце</a:t>
            </a:r>
            <a:endParaRPr lang="ru-RU" sz="2200" b="1" i="1" u="sng" dirty="0" smtClean="0">
              <a:solidFill>
                <a:srgbClr val="C00000"/>
              </a:solidFill>
              <a:latin typeface="Georgia" pitchFamily="18" charset="0"/>
              <a:ea typeface="+mj-ea"/>
              <a:cs typeface="+mj-cs"/>
            </a:endParaRPr>
          </a:p>
          <a:p>
            <a:pPr algn="ctr">
              <a:buFont typeface="Wingdings" pitchFamily="2" charset="2"/>
              <a:buChar char="ü"/>
            </a:pPr>
            <a:r>
              <a:rPr lang="ru-RU" sz="19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ГІМНАЗІЯ № 39 ЖОВТНЕВОГО РАЙОНУ,</a:t>
            </a:r>
          </a:p>
          <a:p>
            <a:pPr algn="ctr">
              <a:buFont typeface="Wingdings" pitchFamily="2" charset="2"/>
              <a:buChar char="ü"/>
            </a:pPr>
            <a:r>
              <a:rPr lang="ru-RU" sz="19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СПЕЦІАЛІЗОВАНА ШКОЛА №156 МОСКОВСЬКОГО РАЙОНУ,</a:t>
            </a:r>
          </a:p>
          <a:p>
            <a:pPr algn="ctr">
              <a:spcBef>
                <a:spcPct val="0"/>
              </a:spcBef>
              <a:buNone/>
            </a:pPr>
            <a:endParaRPr lang="ru-RU" sz="2200" b="1" i="1" u="sng" dirty="0" smtClean="0">
              <a:solidFill>
                <a:srgbClr val="C00000"/>
              </a:solidFill>
              <a:latin typeface="Georgia" pitchFamily="18" charset="0"/>
              <a:ea typeface="+mj-ea"/>
              <a:cs typeface="+mj-cs"/>
            </a:endParaRPr>
          </a:p>
          <a:p>
            <a:pPr algn="ctr">
              <a:spcBef>
                <a:spcPct val="0"/>
              </a:spcBef>
              <a:buNone/>
            </a:pPr>
            <a:r>
              <a:rPr lang="ru-RU" sz="2200" b="1" i="1" u="sng" dirty="0" smtClean="0">
                <a:solidFill>
                  <a:srgbClr val="C00000"/>
                </a:solidFill>
                <a:latin typeface="Georgia" pitchFamily="18" charset="0"/>
                <a:ea typeface="+mj-ea"/>
                <a:cs typeface="+mj-cs"/>
              </a:rPr>
              <a:t>ІІІ </a:t>
            </a:r>
            <a:r>
              <a:rPr lang="ru-RU" sz="2200" b="1" i="1" u="sng" dirty="0" err="1" smtClean="0">
                <a:solidFill>
                  <a:srgbClr val="C00000"/>
                </a:solidFill>
                <a:latin typeface="Georgia" pitchFamily="18" charset="0"/>
                <a:ea typeface="+mj-ea"/>
                <a:cs typeface="+mj-cs"/>
              </a:rPr>
              <a:t>місце</a:t>
            </a:r>
            <a:endParaRPr lang="ru-RU" sz="2200" b="1" i="1" u="sng" dirty="0" smtClean="0">
              <a:solidFill>
                <a:srgbClr val="C00000"/>
              </a:solidFill>
              <a:latin typeface="Georgia" pitchFamily="18" charset="0"/>
              <a:ea typeface="+mj-ea"/>
              <a:cs typeface="+mj-cs"/>
            </a:endParaRPr>
          </a:p>
          <a:p>
            <a:pPr algn="ctr">
              <a:buFont typeface="Wingdings" pitchFamily="2" charset="2"/>
              <a:buChar char="ü"/>
            </a:pPr>
            <a:r>
              <a:rPr lang="ru-RU" sz="17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ГІМНАЗІЯ № 6 «МАРІЇНСЬКА ГІМНАЗІЯ» ДЗЕРЖИНСЬКОГО РАЙОНУ, </a:t>
            </a:r>
          </a:p>
          <a:p>
            <a:pPr algn="ctr">
              <a:buFont typeface="Wingdings" pitchFamily="2" charset="2"/>
              <a:buChar char="ü"/>
            </a:pPr>
            <a:r>
              <a:rPr lang="ru-RU" sz="17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НАВЧАЛЬНО-ВИХОВНИЙ КОМПЛЕКС № 112 КОМІНТЕРНІВСЬКОГО РАЙОНУ,</a:t>
            </a:r>
          </a:p>
          <a:p>
            <a:pPr algn="ctr">
              <a:buFont typeface="Wingdings" pitchFamily="2" charset="2"/>
              <a:buChar char="ü"/>
            </a:pPr>
            <a:r>
              <a:rPr lang="ru-RU" sz="17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ЗАГАЛЬНООСВІТНЯ ШКОЛА № 104 </a:t>
            </a:r>
            <a:r>
              <a:rPr lang="uk-UA" sz="17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ОРДЖОНІКІДЗЕВСЬКОГО РАЙОНУ</a:t>
            </a:r>
            <a:endParaRPr lang="ru-RU" sz="1700" i="1" dirty="0" err="1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algn="ctr">
              <a:buNone/>
            </a:pPr>
            <a:endParaRPr lang="ru-RU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endParaRPr lang="ru-RU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endParaRPr lang="uk-UA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1928802"/>
            <a:ext cx="7851648" cy="2652326"/>
          </a:xfrm>
        </p:spPr>
        <p:txBody>
          <a:bodyPr>
            <a:noAutofit/>
          </a:bodyPr>
          <a:lstStyle/>
          <a:p>
            <a:r>
              <a:rPr lang="uk-UA" sz="2700" b="1" i="1" dirty="0" smtClean="0">
                <a:solidFill>
                  <a:srgbClr val="9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МІСЬКИЙ КОНКУРС-ОГЛЯД </a:t>
            </a:r>
            <a:br>
              <a:rPr lang="uk-UA" sz="2700" b="1" i="1" dirty="0" smtClean="0">
                <a:solidFill>
                  <a:srgbClr val="9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lang="uk-UA" sz="2700" b="1" i="1" dirty="0" smtClean="0">
                <a:solidFill>
                  <a:srgbClr val="9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НА КРАЩИЙ КАБІНЕТ </a:t>
            </a:r>
            <a:br>
              <a:rPr lang="uk-UA" sz="2700" b="1" i="1" dirty="0" smtClean="0">
                <a:solidFill>
                  <a:srgbClr val="9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lang="uk-UA" sz="2700" b="1" i="1" dirty="0" smtClean="0">
                <a:solidFill>
                  <a:srgbClr val="9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УЧНІВСЬКОГО САМОВРЯДУВАННЯ </a:t>
            </a:r>
            <a:r>
              <a:rPr lang="ru-RU" sz="2700" b="1" i="1" dirty="0" smtClean="0">
                <a:solidFill>
                  <a:srgbClr val="9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ЗАГАЛЬНООСВІТНІХ ТА ПОЗАШКІЛЬНИХ НАВЧАЛЬНИХ ЗАКЛАДІВ М.ХАРКОВА</a:t>
            </a:r>
            <a:endParaRPr lang="uk-UA" sz="2700" b="1" i="1" dirty="0">
              <a:solidFill>
                <a:srgbClr val="9E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://www.kharkivosvita.net.ua/files/u15323/fes00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836712"/>
            <a:ext cx="7206272" cy="4980807"/>
          </a:xfrm>
          <a:prstGeom prst="round2Diag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kharkivosvita.net.ua/files/u15323/fes00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620688"/>
            <a:ext cx="7339541" cy="5504657"/>
          </a:xfrm>
          <a:prstGeom prst="round2Diag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980728"/>
            <a:ext cx="6816757" cy="5112568"/>
          </a:xfrm>
          <a:prstGeom prst="round2Diag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www.kharkivosvita.net.ua/files/u1/FV_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908720"/>
            <a:ext cx="7721635" cy="5112568"/>
          </a:xfrm>
          <a:prstGeom prst="round2Diag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1928802"/>
            <a:ext cx="7851648" cy="2652326"/>
          </a:xfrm>
        </p:spPr>
        <p:txBody>
          <a:bodyPr>
            <a:noAutofit/>
          </a:bodyPr>
          <a:lstStyle/>
          <a:p>
            <a:r>
              <a:rPr lang="uk-UA" sz="2700" b="1" i="1" dirty="0" smtClean="0">
                <a:solidFill>
                  <a:srgbClr val="9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МІСЬКИЙ КОНКУРС-ОГЛЯД </a:t>
            </a:r>
            <a:br>
              <a:rPr lang="uk-UA" sz="2700" b="1" i="1" dirty="0" smtClean="0">
                <a:solidFill>
                  <a:srgbClr val="9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lang="uk-UA" sz="2700" b="1" i="1" dirty="0" smtClean="0">
                <a:solidFill>
                  <a:srgbClr val="9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НА КРАЩИЙ КАБІНЕТ </a:t>
            </a:r>
            <a:br>
              <a:rPr lang="uk-UA" sz="2700" b="1" i="1" dirty="0" smtClean="0">
                <a:solidFill>
                  <a:srgbClr val="9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lang="uk-UA" sz="2700" b="1" i="1" dirty="0" smtClean="0">
                <a:solidFill>
                  <a:srgbClr val="9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УЧНІВСЬКОГО САМОВРЯДУВАННЯ </a:t>
            </a:r>
            <a:r>
              <a:rPr lang="ru-RU" sz="2700" b="1" i="1" dirty="0" smtClean="0">
                <a:solidFill>
                  <a:srgbClr val="9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ЗАГАЛЬНООСВІТНІХ ТА ПОЗАШКІЛЬНИХ НАВЧАЛЬНИХ ЗАКЛАДІВ М.ХАРКОВА</a:t>
            </a:r>
            <a:endParaRPr lang="uk-UA" sz="2700" b="1" i="1" dirty="0">
              <a:solidFill>
                <a:srgbClr val="9E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66797" y="1556792"/>
            <a:ext cx="6144683" cy="4608512"/>
          </a:xfrm>
          <a:prstGeom prst="round2Diag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827585" y="476672"/>
            <a:ext cx="7416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i="1" dirty="0" smtClean="0">
                <a:solidFill>
                  <a:srgbClr val="9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МІСЬКИЙ КОНКУРС КАБІНЕТІВ </a:t>
            </a:r>
          </a:p>
          <a:p>
            <a:pPr algn="ctr"/>
            <a:r>
              <a:rPr lang="uk-UA" sz="2400" b="1" i="1" dirty="0" smtClean="0">
                <a:solidFill>
                  <a:srgbClr val="9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УЧНІВСЬКОГО САМОВРЯДУВАННЯ</a:t>
            </a:r>
            <a:endParaRPr lang="ru-RU" sz="2400" b="1" i="1" dirty="0">
              <a:solidFill>
                <a:srgbClr val="9E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343</TotalTime>
  <Words>238</Words>
  <Application>Microsoft Office PowerPoint</Application>
  <PresentationFormat>Экран (4:3)</PresentationFormat>
  <Paragraphs>76</Paragraphs>
  <Slides>34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Тема Office</vt:lpstr>
      <vt:lpstr>“ФЕСТИВАЛЬНА ВЕСНА ХМОУС– 2015”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МІСЬКИЙ КОНКУРС-ОГЛЯД  НА КРАЩИЙ КАБІНЕТ  УЧНІВСЬКОГО САМОВРЯДУВАННЯ ЗАГАЛЬНООСВІТНІХ ТА ПОЗАШКІЛЬНИХ НАВЧАЛЬНИХ ЗАКЛАДІВ М.ХАРКОВА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НАГОРОДЖЕННЯ ПЕРЕМОЖЦІВ МІСЬКОГО КОНКУРСУ-ОГЛЯДУ НА КРАЩИЙ КАБІНЕТ  УЧНІВСЬКОГО САМОВРЯДУВАННЯ</vt:lpstr>
      <vt:lpstr>ПЕРЕМОЖЦІ В НОМІНАЦІЇ «СТВОРЕННЯ ОПТИМАЛЬНИХ УМОВ ДІЯЛЬНОСТІ ЛІДЕРІВ УЧНІВСЬКОГО САМОВРЯДУВАННЯ»</vt:lpstr>
      <vt:lpstr>ПЕРЕМОЖЕЦЬ У НОМІНАЦІЇ  «СТВОРЕННЯ ОПТИМАЛЬНИХ УМОВ ДІЯЛЬНОСТІ МАЙБУТНІХ ЛІДЕРІВ УЧНІВСЬКОГО САМОВРЯДУВАННЯ»</vt:lpstr>
      <vt:lpstr>ПЕРЕМОЖЦІ МІСЬКОГО КОНКУРСУ КАБІНЕТІВ УЧНІВСЬКОГО САМОВРЯДУВАННЯ</vt:lpstr>
      <vt:lpstr>МІСЬКИЙ КОНКУРС-ОГЛЯД  НА КРАЩИЙ КАБІНЕТ  УЧНІВСЬКОГО САМОВРЯДУВАННЯ ЗАГАЛЬНООСВІТНІХ ТА ПОЗАШКІЛЬНИХ НАВЧАЛЬНИХ ЗАКЛАДІВ М.ХАРКОВА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Конкурс кабинетов ученического самоуправления</dc:title>
  <dc:creator>Денис</dc:creator>
  <cp:lastModifiedBy>PK</cp:lastModifiedBy>
  <cp:revision>34</cp:revision>
  <dcterms:created xsi:type="dcterms:W3CDTF">2015-01-29T10:50:35Z</dcterms:created>
  <dcterms:modified xsi:type="dcterms:W3CDTF">2015-05-22T13:09:47Z</dcterms:modified>
</cp:coreProperties>
</file>